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78" r:id="rId3"/>
    <p:sldId id="279" r:id="rId4"/>
    <p:sldId id="267" r:id="rId5"/>
    <p:sldId id="265" r:id="rId6"/>
    <p:sldId id="264" r:id="rId7"/>
    <p:sldId id="272" r:id="rId8"/>
    <p:sldId id="273" r:id="rId9"/>
    <p:sldId id="274" r:id="rId10"/>
    <p:sldId id="275" r:id="rId11"/>
    <p:sldId id="276" r:id="rId12"/>
    <p:sldId id="280" r:id="rId13"/>
    <p:sldId id="277" r:id="rId14"/>
    <p:sldId id="271" r:id="rId15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843" autoAdjust="0"/>
  </p:normalViewPr>
  <p:slideViewPr>
    <p:cSldViewPr>
      <p:cViewPr varScale="1">
        <p:scale>
          <a:sx n="87" d="100"/>
          <a:sy n="87" d="100"/>
        </p:scale>
        <p:origin x="-780" y="-84"/>
      </p:cViewPr>
      <p:guideLst>
        <p:guide orient="horz" pos="162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A5054B-13F7-4E9A-8FD5-9A95AA00BC71}" type="datetimeFigureOut">
              <a:rPr lang="ru-RU" smtClean="0"/>
              <a:pPr/>
              <a:t>24.09.2016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EA78E1-5AD1-4F35-BDED-B6E80B3827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35829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EA78E1-5AD1-4F35-BDED-B6E80B382701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9531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0A331-0C04-4BC6-B9D9-DA2FE3138FDD}" type="datetimeFigureOut">
              <a:rPr lang="ru-RU" smtClean="0"/>
              <a:pPr/>
              <a:t>24.09.2016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9D936-B570-45BA-B8DB-7CFEBA515E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10422514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0A331-0C04-4BC6-B9D9-DA2FE3138FDD}" type="datetimeFigureOut">
              <a:rPr lang="ru-RU" smtClean="0"/>
              <a:pPr/>
              <a:t>24.09.2016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9D936-B570-45BA-B8DB-7CFEBA515E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67879884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0A331-0C04-4BC6-B9D9-DA2FE3138FDD}" type="datetimeFigureOut">
              <a:rPr lang="ru-RU" smtClean="0"/>
              <a:pPr/>
              <a:t>24.09.2016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9D936-B570-45BA-B8DB-7CFEBA515E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14362024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0A331-0C04-4BC6-B9D9-DA2FE3138FDD}" type="datetimeFigureOut">
              <a:rPr lang="ru-RU" smtClean="0"/>
              <a:pPr/>
              <a:t>24.09.2016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9D936-B570-45BA-B8DB-7CFEBA515E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59053671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0A331-0C04-4BC6-B9D9-DA2FE3138FDD}" type="datetimeFigureOut">
              <a:rPr lang="ru-RU" smtClean="0"/>
              <a:pPr/>
              <a:t>24.09.2016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9D936-B570-45BA-B8DB-7CFEBA515E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07460636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0A331-0C04-4BC6-B9D9-DA2FE3138FDD}" type="datetimeFigureOut">
              <a:rPr lang="ru-RU" smtClean="0"/>
              <a:pPr/>
              <a:t>24.09.2016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9D936-B570-45BA-B8DB-7CFEBA515E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71304354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0A331-0C04-4BC6-B9D9-DA2FE3138FDD}" type="datetimeFigureOut">
              <a:rPr lang="ru-RU" smtClean="0"/>
              <a:pPr/>
              <a:t>24.09.2016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9D936-B570-45BA-B8DB-7CFEBA515E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0924313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0A331-0C04-4BC6-B9D9-DA2FE3138FDD}" type="datetimeFigureOut">
              <a:rPr lang="ru-RU" smtClean="0"/>
              <a:pPr/>
              <a:t>24.09.2016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9D936-B570-45BA-B8DB-7CFEBA515E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49939002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0A331-0C04-4BC6-B9D9-DA2FE3138FDD}" type="datetimeFigureOut">
              <a:rPr lang="ru-RU" smtClean="0"/>
              <a:pPr/>
              <a:t>24.09.2016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9D936-B570-45BA-B8DB-7CFEBA515E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21373144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0A331-0C04-4BC6-B9D9-DA2FE3138FDD}" type="datetimeFigureOut">
              <a:rPr lang="ru-RU" smtClean="0"/>
              <a:pPr/>
              <a:t>24.09.2016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9D936-B570-45BA-B8DB-7CFEBA515E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39712053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0A331-0C04-4BC6-B9D9-DA2FE3138FDD}" type="datetimeFigureOut">
              <a:rPr lang="ru-RU" smtClean="0"/>
              <a:pPr/>
              <a:t>24.09.2016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9D936-B570-45BA-B8DB-7CFEBA515E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51533005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0A331-0C04-4BC6-B9D9-DA2FE3138FDD}" type="datetimeFigureOut">
              <a:rPr lang="ru-RU" smtClean="0"/>
              <a:pPr/>
              <a:t>24.09.2016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29D936-B570-45BA-B8DB-7CFEBA515E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73009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699542"/>
            <a:ext cx="8494712" cy="3240360"/>
          </a:xfrm>
        </p:spPr>
        <p:txBody>
          <a:bodyPr>
            <a:noAutofit/>
          </a:bodyPr>
          <a:lstStyle/>
          <a:p>
            <a:r>
              <a:rPr lang="ru-RU" sz="5000" b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sz="5000" b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</a:br>
            <a:r>
              <a:rPr lang="ru-RU" sz="5000" b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Траектория, путь и перемещение</a:t>
            </a:r>
            <a:endParaRPr lang="ru-RU" sz="5000" b="1" dirty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096529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4663" y="1370410"/>
            <a:ext cx="4398962" cy="3086100"/>
          </a:xfrm>
        </p:spPr>
        <p:txBody>
          <a:bodyPr>
            <a:normAutofit lnSpcReduction="10000"/>
          </a:bodyPr>
          <a:lstStyle/>
          <a:p>
            <a:pPr algn="ctr">
              <a:buFont typeface="Wingdings" pitchFamily="2" charset="2"/>
              <a:buNone/>
            </a:pPr>
            <a:r>
              <a:rPr lang="ru-RU" dirty="0"/>
              <a:t>   </a:t>
            </a:r>
            <a:r>
              <a:rPr lang="ru-RU" sz="3200" dirty="0"/>
              <a:t>-это линия, которую описывает тело при движении. </a:t>
            </a:r>
          </a:p>
          <a:p>
            <a:pPr>
              <a:buFont typeface="Wingdings" pitchFamily="2" charset="2"/>
              <a:buNone/>
            </a:pPr>
            <a:endParaRPr lang="ru-RU" dirty="0"/>
          </a:p>
          <a:p>
            <a:pPr>
              <a:buFont typeface="Wingdings" pitchFamily="2" charset="2"/>
              <a:buNone/>
            </a:pPr>
            <a:r>
              <a:rPr lang="ru-RU" dirty="0"/>
              <a:t>Траектория – </a:t>
            </a:r>
            <a:r>
              <a:rPr lang="ru-RU" sz="2000" dirty="0"/>
              <a:t>лат. сл. –</a:t>
            </a:r>
            <a:r>
              <a:rPr lang="ru-RU" dirty="0"/>
              <a:t> передвижение.</a:t>
            </a:r>
          </a:p>
        </p:txBody>
      </p:sp>
      <p:sp>
        <p:nvSpPr>
          <p:cNvPr id="3078" name="WordArt 6"/>
          <p:cNvSpPr>
            <a:spLocks noChangeArrowheads="1" noChangeShapeType="1" noTextEdit="1"/>
          </p:cNvSpPr>
          <p:nvPr/>
        </p:nvSpPr>
        <p:spPr bwMode="auto">
          <a:xfrm>
            <a:off x="1979614" y="250031"/>
            <a:ext cx="5329237" cy="809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Траектория -</a:t>
            </a:r>
          </a:p>
        </p:txBody>
      </p:sp>
      <p:pic>
        <p:nvPicPr>
          <p:cNvPr id="5" name="Рисунок 4" descr="hello_html_m26b41dd0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3003798"/>
            <a:ext cx="3254871" cy="1705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ello_html_m63917f6a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491630"/>
            <a:ext cx="4032448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14976" y="0"/>
            <a:ext cx="3629025" cy="2121694"/>
          </a:xfrm>
          <a:prstGeom prst="rect">
            <a:avLst/>
          </a:prstGeom>
          <a:noFill/>
        </p:spPr>
      </p:pic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6" y="226219"/>
            <a:ext cx="6913563" cy="857250"/>
          </a:xfrm>
        </p:spPr>
        <p:txBody>
          <a:bodyPr>
            <a:normAutofit fontScale="90000"/>
          </a:bodyPr>
          <a:lstStyle/>
          <a:p>
            <a:r>
              <a:rPr lang="ru-RU" sz="3200" b="1">
                <a:solidFill>
                  <a:schemeClr val="tx1"/>
                </a:solidFill>
              </a:rPr>
              <a:t>  Движение: криволинейное</a:t>
            </a:r>
            <a:br>
              <a:rPr lang="ru-RU" sz="3200" b="1">
                <a:solidFill>
                  <a:schemeClr val="tx1"/>
                </a:solidFill>
              </a:rPr>
            </a:br>
            <a:r>
              <a:rPr lang="ru-RU" sz="3200" b="1">
                <a:solidFill>
                  <a:schemeClr val="tx1"/>
                </a:solidFill>
              </a:rPr>
              <a:t>                    прямолинейное.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68004"/>
            <a:ext cx="3695700" cy="2135981"/>
          </a:xfrm>
          <a:prstGeom prst="rect">
            <a:avLst/>
          </a:prstGeom>
          <a:noFill/>
        </p:spPr>
      </p:pic>
      <p:pic>
        <p:nvPicPr>
          <p:cNvPr id="33800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213" y="2680097"/>
            <a:ext cx="3505200" cy="211455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Прямая соединительная линия 14"/>
          <p:cNvCxnSpPr/>
          <p:nvPr/>
        </p:nvCxnSpPr>
        <p:spPr>
          <a:xfrm>
            <a:off x="935038" y="1948434"/>
            <a:ext cx="756126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312982" y="2595905"/>
            <a:ext cx="46805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Путь</a:t>
            </a:r>
            <a:r>
              <a:rPr lang="ru-RU" sz="2400" dirty="0" smtClean="0"/>
              <a:t> — </a:t>
            </a:r>
            <a:r>
              <a:rPr lang="ru-RU" sz="2400" u="sng" dirty="0" smtClean="0"/>
              <a:t>скалярная</a:t>
            </a:r>
            <a:r>
              <a:rPr lang="ru-RU" sz="2400" dirty="0" smtClean="0"/>
              <a:t> физическая величина, определяемая длиной траектории, описанной телом за некоторый промежуток времени</a:t>
            </a:r>
            <a:endParaRPr lang="ru-RU" sz="2400" dirty="0"/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2374901" y="1948434"/>
            <a:ext cx="4357339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TextBox 9"/>
              <p:cNvSpPr txBox="1"/>
              <p:nvPr/>
            </p:nvSpPr>
            <p:spPr>
              <a:xfrm>
                <a:off x="3852684" y="1944895"/>
                <a:ext cx="137383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200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𝑠</m:t>
                    </m:r>
                    <m:r>
                      <a:rPr lang="en-US" sz="3200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320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𝜐</m:t>
                    </m:r>
                  </m:oMath>
                </a14:m>
                <a:r>
                  <a:rPr lang="ru-RU" sz="3200" dirty="0" smtClean="0">
                    <a:solidFill>
                      <a:schemeClr val="tx2"/>
                    </a:solidFill>
                  </a:rPr>
                  <a:t>∙</a:t>
                </a:r>
                <a:r>
                  <a:rPr lang="en-US" sz="3200" i="1" dirty="0" smtClean="0">
                    <a:solidFill>
                      <a:schemeClr val="tx2"/>
                    </a:solidFill>
                  </a:rPr>
                  <a:t>t</a:t>
                </a:r>
                <a:endParaRPr lang="ru-RU" sz="3200" i="1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2684" y="1944895"/>
                <a:ext cx="1373838" cy="584775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t="-12500" r="-10667" b="-343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Прямая соединительная линия 4"/>
          <p:cNvCxnSpPr/>
          <p:nvPr/>
        </p:nvCxnSpPr>
        <p:spPr>
          <a:xfrm>
            <a:off x="2374901" y="1779662"/>
            <a:ext cx="0" cy="360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6732240" y="1779662"/>
            <a:ext cx="0" cy="360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>
            <a:off x="3923929" y="1131590"/>
            <a:ext cx="629641" cy="81330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4553570" y="1129705"/>
            <a:ext cx="155517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015206" y="797802"/>
            <a:ext cx="631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Путь</a:t>
            </a:r>
            <a:endParaRPr lang="ru-RU" dirty="0"/>
          </a:p>
        </p:txBody>
      </p:sp>
      <p:sp>
        <p:nvSpPr>
          <p:cNvPr id="25" name="Полилиния 24"/>
          <p:cNvSpPr/>
          <p:nvPr/>
        </p:nvSpPr>
        <p:spPr>
          <a:xfrm>
            <a:off x="5647110" y="2595905"/>
            <a:ext cx="3081496" cy="1862047"/>
          </a:xfrm>
          <a:custGeom>
            <a:avLst/>
            <a:gdLst>
              <a:gd name="connsiteX0" fmla="*/ 3081496 w 3081496"/>
              <a:gd name="connsiteY0" fmla="*/ 0 h 1862047"/>
              <a:gd name="connsiteX1" fmla="*/ 2367818 w 3081496"/>
              <a:gd name="connsiteY1" fmla="*/ 1237785 h 1862047"/>
              <a:gd name="connsiteX2" fmla="*/ 940462 w 3081496"/>
              <a:gd name="connsiteY2" fmla="*/ 479502 h 1862047"/>
              <a:gd name="connsiteX3" fmla="*/ 126423 w 3081496"/>
              <a:gd name="connsiteY3" fmla="*/ 1661531 h 1862047"/>
              <a:gd name="connsiteX4" fmla="*/ 14911 w 3081496"/>
              <a:gd name="connsiteY4" fmla="*/ 1851102 h 1862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81496" h="1862047">
                <a:moveTo>
                  <a:pt x="3081496" y="0"/>
                </a:moveTo>
                <a:cubicBezTo>
                  <a:pt x="2903076" y="578934"/>
                  <a:pt x="2724657" y="1157868"/>
                  <a:pt x="2367818" y="1237785"/>
                </a:cubicBezTo>
                <a:cubicBezTo>
                  <a:pt x="2010979" y="1317702"/>
                  <a:pt x="1314028" y="408878"/>
                  <a:pt x="940462" y="479502"/>
                </a:cubicBezTo>
                <a:cubicBezTo>
                  <a:pt x="566896" y="550126"/>
                  <a:pt x="280681" y="1432931"/>
                  <a:pt x="126423" y="1661531"/>
                </a:cubicBezTo>
                <a:cubicBezTo>
                  <a:pt x="-27835" y="1890131"/>
                  <a:pt x="-6462" y="1870616"/>
                  <a:pt x="14911" y="1851102"/>
                </a:cubicBezTo>
              </a:path>
            </a:pathLst>
          </a:cu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 rot="2089026">
            <a:off x="6577253" y="3053967"/>
            <a:ext cx="13004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/>
              <a:t>Траектория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2086869" y="1048405"/>
            <a:ext cx="1260995" cy="657364"/>
            <a:chOff x="2086869" y="1048405"/>
            <a:chExt cx="1260995" cy="657364"/>
          </a:xfrm>
        </p:grpSpPr>
        <p:sp>
          <p:nvSpPr>
            <p:cNvPr id="3" name="Овал 2"/>
            <p:cNvSpPr/>
            <p:nvPr/>
          </p:nvSpPr>
          <p:spPr>
            <a:xfrm>
              <a:off x="2086869" y="1129705"/>
              <a:ext cx="576064" cy="576064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shade val="30000"/>
                    <a:satMod val="115000"/>
                  </a:srgbClr>
                </a:gs>
                <a:gs pos="50000">
                  <a:srgbClr val="92D050">
                    <a:shade val="67500"/>
                    <a:satMod val="115000"/>
                  </a:srgbClr>
                </a:gs>
                <a:gs pos="100000">
                  <a:srgbClr val="92D05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2087190" y="1129705"/>
              <a:ext cx="576064" cy="576064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shade val="30000"/>
                    <a:satMod val="115000"/>
                  </a:srgbClr>
                </a:gs>
                <a:gs pos="50000">
                  <a:srgbClr val="92D050">
                    <a:shade val="67500"/>
                    <a:satMod val="115000"/>
                  </a:srgbClr>
                </a:gs>
                <a:gs pos="100000">
                  <a:srgbClr val="92D05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4" name="Прямая со стрелкой 3"/>
            <p:cNvCxnSpPr>
              <a:stCxn id="12" idx="6"/>
            </p:cNvCxnSpPr>
            <p:nvPr/>
          </p:nvCxnSpPr>
          <p:spPr>
            <a:xfrm>
              <a:off x="2663254" y="1417737"/>
              <a:ext cx="68461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7" name="TextBox 6"/>
                <p:cNvSpPr txBox="1"/>
                <p:nvPr/>
              </p:nvSpPr>
              <p:spPr>
                <a:xfrm>
                  <a:off x="2901693" y="1048405"/>
                  <a:ext cx="414344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sz="240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ru-RU" sz="2400" i="1" smtClean="0">
                                <a:latin typeface="Cambria Math"/>
                                <a:ea typeface="Cambria Math"/>
                              </a:rPr>
                              <m:t>𝜐</m:t>
                            </m:r>
                          </m:e>
                        </m:acc>
                      </m:oMath>
                    </m:oMathPara>
                  </a14:m>
                  <a:endParaRPr lang="ru-RU" sz="2400" dirty="0"/>
                </a:p>
              </p:txBody>
            </p:sp>
          </mc:Choice>
          <mc:Fallback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01693" y="1048405"/>
                  <a:ext cx="414344" cy="461665"/>
                </a:xfrm>
                <a:prstGeom prst="rect">
                  <a:avLst/>
                </a:prstGeom>
                <a:blipFill rotWithShape="1">
                  <a:blip r:embed="rId3" cstate="print"/>
                  <a:stretch>
                    <a:fillRect t="-19737" r="-32353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xmlns="" val="280078450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2.59259E-6 L 0.47847 -0.0055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24" y="-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1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 animBg="1"/>
      <p:bldP spid="20" grpId="0"/>
      <p:bldP spid="25" grpId="0" animBg="1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23896" y="689516"/>
            <a:ext cx="3657607" cy="2990094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 flipH="1" flipV="1">
            <a:off x="4570199" y="442868"/>
            <a:ext cx="1801" cy="2127518"/>
          </a:xfrm>
          <a:prstGeom prst="line">
            <a:avLst/>
          </a:prstGeom>
          <a:ln>
            <a:solidFill>
              <a:srgbClr val="7030A0"/>
            </a:solidFill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4572000" y="2544976"/>
            <a:ext cx="2016224" cy="622343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86072" y="3125876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4534975" y="1115719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6558284" y="2956211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4399439" y="153572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7017497" y="653515"/>
            <a:ext cx="10807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smtClean="0"/>
              <a:t>t </a:t>
            </a:r>
            <a:r>
              <a:rPr lang="en-US" sz="2800" dirty="0" smtClean="0"/>
              <a:t>= 1</a:t>
            </a:r>
            <a:r>
              <a:rPr lang="ru-RU" sz="2800" dirty="0" smtClean="0"/>
              <a:t> ч</a:t>
            </a:r>
            <a:endParaRPr lang="ru-RU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6894066" y="1300386"/>
            <a:ext cx="15231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/>
              <a:t>s</a:t>
            </a:r>
            <a:r>
              <a:rPr lang="en-US" sz="2800" i="1" dirty="0" smtClean="0"/>
              <a:t> </a:t>
            </a:r>
            <a:r>
              <a:rPr lang="en-US" sz="2800" dirty="0" smtClean="0"/>
              <a:t>= </a:t>
            </a:r>
            <a:r>
              <a:rPr lang="ru-RU" sz="2800" dirty="0" smtClean="0"/>
              <a:t>20 км</a:t>
            </a:r>
            <a:endParaRPr lang="ru-RU" sz="2800" dirty="0"/>
          </a:p>
        </p:txBody>
      </p:sp>
      <p:sp>
        <p:nvSpPr>
          <p:cNvPr id="25" name="Овал 24"/>
          <p:cNvSpPr/>
          <p:nvPr/>
        </p:nvSpPr>
        <p:spPr>
          <a:xfrm>
            <a:off x="2465766" y="438752"/>
            <a:ext cx="4212468" cy="4212468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 rot="16200000">
            <a:off x="4126674" y="1783980"/>
            <a:ext cx="6735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10 км</a:t>
            </a:r>
            <a:endParaRPr lang="ru-RU" sz="1600" dirty="0"/>
          </a:p>
        </p:txBody>
      </p:sp>
      <p:sp>
        <p:nvSpPr>
          <p:cNvPr id="6" name="TextBox 5"/>
          <p:cNvSpPr txBox="1"/>
          <p:nvPr/>
        </p:nvSpPr>
        <p:spPr>
          <a:xfrm rot="846147">
            <a:off x="5470023" y="2881904"/>
            <a:ext cx="734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20 км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 rot="16200000">
            <a:off x="4070829" y="621334"/>
            <a:ext cx="734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20 км</a:t>
            </a:r>
            <a:endParaRPr lang="ru-RU" dirty="0"/>
          </a:p>
        </p:txBody>
      </p:sp>
      <p:sp>
        <p:nvSpPr>
          <p:cNvPr id="20" name="Полилиния 19"/>
          <p:cNvSpPr/>
          <p:nvPr/>
        </p:nvSpPr>
        <p:spPr>
          <a:xfrm>
            <a:off x="3032760" y="2567940"/>
            <a:ext cx="1657065" cy="1395489"/>
          </a:xfrm>
          <a:custGeom>
            <a:avLst/>
            <a:gdLst>
              <a:gd name="connsiteX0" fmla="*/ 1539240 w 1657065"/>
              <a:gd name="connsiteY0" fmla="*/ 0 h 1395489"/>
              <a:gd name="connsiteX1" fmla="*/ 1569720 w 1657065"/>
              <a:gd name="connsiteY1" fmla="*/ 891540 h 1395489"/>
              <a:gd name="connsiteX2" fmla="*/ 563880 w 1657065"/>
              <a:gd name="connsiteY2" fmla="*/ 883920 h 1395489"/>
              <a:gd name="connsiteX3" fmla="*/ 845820 w 1657065"/>
              <a:gd name="connsiteY3" fmla="*/ 1394460 h 1395489"/>
              <a:gd name="connsiteX4" fmla="*/ 0 w 1657065"/>
              <a:gd name="connsiteY4" fmla="*/ 731520 h 1395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7065" h="1395489">
                <a:moveTo>
                  <a:pt x="1539240" y="0"/>
                </a:moveTo>
                <a:cubicBezTo>
                  <a:pt x="1635760" y="372110"/>
                  <a:pt x="1732280" y="744220"/>
                  <a:pt x="1569720" y="891540"/>
                </a:cubicBezTo>
                <a:cubicBezTo>
                  <a:pt x="1407160" y="1038860"/>
                  <a:pt x="684530" y="800100"/>
                  <a:pt x="563880" y="883920"/>
                </a:cubicBezTo>
                <a:cubicBezTo>
                  <a:pt x="443230" y="967740"/>
                  <a:pt x="939800" y="1419860"/>
                  <a:pt x="845820" y="1394460"/>
                </a:cubicBezTo>
                <a:cubicBezTo>
                  <a:pt x="751840" y="1369060"/>
                  <a:pt x="375920" y="1050290"/>
                  <a:pt x="0" y="731520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 rot="2692573">
            <a:off x="3021780" y="3248330"/>
            <a:ext cx="734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20 км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4352873" y="2487417"/>
            <a:ext cx="336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</a:t>
            </a:r>
            <a:endParaRPr lang="ru-RU" dirty="0"/>
          </a:p>
        </p:txBody>
      </p:sp>
      <p:sp>
        <p:nvSpPr>
          <p:cNvPr id="3" name="Выгнутая влево стрелка 2"/>
          <p:cNvSpPr/>
          <p:nvPr/>
        </p:nvSpPr>
        <p:spPr>
          <a:xfrm flipV="1">
            <a:off x="4211960" y="1300385"/>
            <a:ext cx="360040" cy="1305745"/>
          </a:xfrm>
          <a:prstGeom prst="curved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Выгнутая влево стрелка 20"/>
          <p:cNvSpPr/>
          <p:nvPr/>
        </p:nvSpPr>
        <p:spPr>
          <a:xfrm flipH="1">
            <a:off x="4572403" y="1366338"/>
            <a:ext cx="360040" cy="1305745"/>
          </a:xfrm>
          <a:prstGeom prst="curved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508669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" grpId="0"/>
      <p:bldP spid="12" grpId="0"/>
      <p:bldP spid="25" grpId="0" animBg="1"/>
      <p:bldP spid="26" grpId="0"/>
      <p:bldP spid="6" grpId="0"/>
      <p:bldP spid="29" grpId="0"/>
      <p:bldP spid="20" grpId="0" animBg="1"/>
      <p:bldP spid="28" grpId="0"/>
      <p:bldP spid="15" grpId="0"/>
      <p:bldP spid="3" grpId="0" animBg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7863" y="109183"/>
            <a:ext cx="4932921" cy="4723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64088" y="915566"/>
            <a:ext cx="3440630" cy="1699233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2400" dirty="0" smtClean="0">
                <a:latin typeface="Calibri" pitchFamily="34" charset="0"/>
                <a:cs typeface="Calibri" pitchFamily="34" charset="0"/>
              </a:rPr>
              <a:t>в</a:t>
            </a:r>
            <a:r>
              <a:rPr lang="ru-RU" sz="2400" dirty="0" smtClean="0">
                <a:latin typeface="Calibri" pitchFamily="34" charset="0"/>
                <a:cs typeface="Calibri" pitchFamily="34" charset="0"/>
              </a:rPr>
              <a:t>ектор, соединяющий </a:t>
            </a:r>
            <a:r>
              <a:rPr lang="ru-RU" sz="2400" dirty="0" smtClean="0">
                <a:latin typeface="Calibri" pitchFamily="34" charset="0"/>
                <a:cs typeface="Calibri" pitchFamily="34" charset="0"/>
              </a:rPr>
              <a:t>начальное </a:t>
            </a:r>
            <a:r>
              <a:rPr lang="ru-RU" sz="2400" dirty="0" smtClean="0">
                <a:latin typeface="Calibri" pitchFamily="34" charset="0"/>
                <a:cs typeface="Calibri" pitchFamily="34" charset="0"/>
              </a:rPr>
              <a:t>положение тела с его последующим положение </a:t>
            </a:r>
            <a:endParaRPr lang="ru-RU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88080" y="3540796"/>
            <a:ext cx="40865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tx2"/>
                </a:solidFill>
              </a:rPr>
              <a:t>Перемещение — величина </a:t>
            </a:r>
            <a:r>
              <a:rPr lang="ru-RU" sz="2400" u="sng" dirty="0" smtClean="0">
                <a:solidFill>
                  <a:schemeClr val="tx2"/>
                </a:solidFill>
              </a:rPr>
              <a:t>векторная</a:t>
            </a:r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52120" y="267494"/>
            <a:ext cx="30085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rgbClr val="C00000"/>
                </a:solidFill>
              </a:rPr>
              <a:t>Перемещение</a:t>
            </a:r>
            <a:endParaRPr lang="ru-RU" sz="36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TextBox 7"/>
              <p:cNvSpPr txBox="1"/>
              <p:nvPr/>
            </p:nvSpPr>
            <p:spPr>
              <a:xfrm>
                <a:off x="6351725" y="2722080"/>
                <a:ext cx="511550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36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3600" b="0" i="1" smtClean="0">
                              <a:latin typeface="Cambria Math"/>
                            </a:rPr>
                            <m:t>𝑠</m:t>
                          </m:r>
                        </m:e>
                      </m:acc>
                    </m:oMath>
                  </m:oMathPara>
                </a14:m>
                <a:endParaRPr lang="ru-RU" sz="3600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1725" y="2722080"/>
                <a:ext cx="511550" cy="646331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6228183" y="2719940"/>
            <a:ext cx="18117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[</a:t>
            </a:r>
            <a:r>
              <a:rPr lang="ru-RU" sz="3600" dirty="0" smtClean="0"/>
              <a:t> </a:t>
            </a:r>
            <a:r>
              <a:rPr lang="en-US" sz="3600" dirty="0" smtClean="0"/>
              <a:t>  ] = [</a:t>
            </a:r>
            <a:r>
              <a:rPr lang="ru-RU" sz="3600" dirty="0" smtClean="0"/>
              <a:t>м</a:t>
            </a:r>
            <a:r>
              <a:rPr lang="en-US" sz="3600" dirty="0" smtClean="0"/>
              <a:t>]</a:t>
            </a:r>
            <a:endParaRPr lang="ru-RU" sz="3600" dirty="0"/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 rot="17759802">
            <a:off x="2102327" y="2527033"/>
            <a:ext cx="20814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2060"/>
                </a:solidFill>
                <a:latin typeface="Calibri" pitchFamily="34" charset="0"/>
              </a:rPr>
              <a:t>перемещение</a:t>
            </a:r>
            <a:endParaRPr lang="ru-RU" sz="4000" dirty="0">
              <a:solidFill>
                <a:srgbClr val="002060"/>
              </a:solidFill>
              <a:latin typeface="Calibri" pitchFamily="34" charset="0"/>
            </a:endParaRPr>
          </a:p>
        </p:txBody>
      </p:sp>
      <p:pic>
        <p:nvPicPr>
          <p:cNvPr id="1026" name="Picture 2" descr="F:\Константин\рисунки\рисунки Png\0102 до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20363" y="799956"/>
            <a:ext cx="528241" cy="573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 стрелкой 4"/>
          <p:cNvCxnSpPr/>
          <p:nvPr/>
        </p:nvCxnSpPr>
        <p:spPr>
          <a:xfrm flipV="1">
            <a:off x="2627784" y="1283954"/>
            <a:ext cx="1440160" cy="2871972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 rot="3443789">
            <a:off x="3315777" y="3355035"/>
            <a:ext cx="622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трае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 rot="3070154">
            <a:off x="3611515" y="3620646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кт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 rot="3285198">
            <a:off x="3735977" y="3799201"/>
            <a:ext cx="428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4042919">
            <a:off x="3853805" y="4026373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ия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228183" y="2757865"/>
            <a:ext cx="1811714" cy="648471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 rot="3443789">
            <a:off x="4045792" y="1859134"/>
            <a:ext cx="561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solidFill>
                  <a:srgbClr val="FFFF00"/>
                </a:solidFill>
              </a:rPr>
              <a:t>тория</a:t>
            </a:r>
            <a:endParaRPr lang="ru-RU" sz="1200" dirty="0">
              <a:solidFill>
                <a:srgbClr val="FFFF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2270833">
            <a:off x="3994084" y="1647381"/>
            <a:ext cx="3337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err="1" smtClean="0">
                <a:solidFill>
                  <a:srgbClr val="FFFF00"/>
                </a:solidFill>
              </a:rPr>
              <a:t>ек</a:t>
            </a:r>
            <a:endParaRPr lang="ru-RU" sz="1200" dirty="0"/>
          </a:p>
        </p:txBody>
      </p:sp>
      <p:sp>
        <p:nvSpPr>
          <p:cNvPr id="7" name="Прямоугольник 6"/>
          <p:cNvSpPr/>
          <p:nvPr/>
        </p:nvSpPr>
        <p:spPr>
          <a:xfrm rot="4343451">
            <a:off x="3869011" y="1511992"/>
            <a:ext cx="39786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err="1">
                <a:solidFill>
                  <a:srgbClr val="FFFF00"/>
                </a:solidFill>
              </a:rPr>
              <a:t>тра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xmlns="" val="317015404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0" grpId="0"/>
      <p:bldP spid="6" grpId="0"/>
      <p:bldP spid="8" grpId="0" animBg="1"/>
      <p:bldP spid="9" grpId="0"/>
      <p:bldP spid="17" grpId="0"/>
      <p:bldP spid="11" grpId="0"/>
      <p:bldP spid="12" grpId="0"/>
      <p:bldP spid="13" grpId="0"/>
      <p:bldP spid="14" grpId="0"/>
      <p:bldP spid="15" grpId="0" animBg="1"/>
      <p:bldP spid="16" grpId="0"/>
      <p:bldP spid="4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411510"/>
            <a:ext cx="7217915" cy="4379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/>
              <a:t>Решение задач на расчет пути и перемещения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609600" indent="-609600">
              <a:buClr>
                <a:schemeClr val="tx1"/>
              </a:buClr>
              <a:buFontTx/>
              <a:buNone/>
            </a:pPr>
            <a:r>
              <a:rPr lang="ru-RU" sz="2000" b="1" dirty="0"/>
              <a:t>1.</a:t>
            </a:r>
            <a:r>
              <a:rPr lang="ru-RU" sz="1800" dirty="0"/>
              <a:t>      Тело из точки 1 переместилось вправо на расстояние 3 м в точку 2, а затем переместилось вправо в точку 3</a:t>
            </a:r>
            <a:r>
              <a:rPr lang="en-US" sz="1800" dirty="0"/>
              <a:t> </a:t>
            </a:r>
            <a:r>
              <a:rPr lang="ru-RU" sz="1800" dirty="0"/>
              <a:t>на расстояние 4 м. Найти путь и перемещение. </a:t>
            </a:r>
            <a:endParaRPr lang="ru-RU" sz="1800" dirty="0">
              <a:solidFill>
                <a:schemeClr val="hlink"/>
              </a:solidFill>
            </a:endParaRPr>
          </a:p>
          <a:p>
            <a:pPr marL="609600" indent="-609600">
              <a:buClr>
                <a:schemeClr val="tx1"/>
              </a:buClr>
            </a:pPr>
            <a:endParaRPr lang="ru-RU" sz="1800" dirty="0"/>
          </a:p>
          <a:p>
            <a:pPr marL="609600" indent="-609600">
              <a:buClr>
                <a:schemeClr val="tx1"/>
              </a:buClr>
            </a:pPr>
            <a:endParaRPr lang="ru-RU" sz="1800" dirty="0"/>
          </a:p>
          <a:p>
            <a:pPr marL="609600" indent="-609600">
              <a:buClr>
                <a:schemeClr val="tx1"/>
              </a:buClr>
              <a:buFontTx/>
              <a:buNone/>
            </a:pPr>
            <a:r>
              <a:rPr lang="ru-RU" sz="1800" dirty="0"/>
              <a:t>                                                            </a:t>
            </a:r>
          </a:p>
          <a:p>
            <a:pPr marL="609600" indent="-609600">
              <a:buClr>
                <a:schemeClr val="tx1"/>
              </a:buClr>
              <a:buFontTx/>
              <a:buNone/>
            </a:pPr>
            <a:endParaRPr lang="ru-RU" sz="1800" dirty="0"/>
          </a:p>
          <a:p>
            <a:pPr marL="609600" indent="-609600">
              <a:buClr>
                <a:schemeClr val="tx1"/>
              </a:buClr>
              <a:buFontTx/>
              <a:buNone/>
            </a:pPr>
            <a:endParaRPr lang="ru-RU" sz="1800" dirty="0">
              <a:solidFill>
                <a:schemeClr val="hlink"/>
              </a:solidFill>
            </a:endParaRPr>
          </a:p>
          <a:p>
            <a:pPr marL="609600" indent="-609600">
              <a:buClr>
                <a:schemeClr val="tx1"/>
              </a:buClr>
              <a:buFontTx/>
              <a:buNone/>
            </a:pPr>
            <a:r>
              <a:rPr lang="ru-RU" sz="1800" dirty="0"/>
              <a:t>                                Путь </a:t>
            </a:r>
            <a:r>
              <a:rPr lang="en-US" sz="1800" dirty="0" smtClean="0"/>
              <a:t>S</a:t>
            </a:r>
            <a:r>
              <a:rPr lang="en-US" sz="1800" dirty="0" smtClean="0"/>
              <a:t>= </a:t>
            </a:r>
            <a:r>
              <a:rPr lang="en-US" sz="1800" dirty="0"/>
              <a:t>s</a:t>
            </a:r>
            <a:r>
              <a:rPr lang="en-US" sz="1800" baseline="-25000" dirty="0"/>
              <a:t>1-2</a:t>
            </a:r>
            <a:r>
              <a:rPr lang="en-US" sz="1800" dirty="0"/>
              <a:t> + s</a:t>
            </a:r>
            <a:r>
              <a:rPr lang="en-US" sz="1800" baseline="-25000" dirty="0"/>
              <a:t>2-3</a:t>
            </a:r>
            <a:r>
              <a:rPr lang="en-US" sz="1800" dirty="0"/>
              <a:t> = 7 </a:t>
            </a:r>
            <a:r>
              <a:rPr lang="ru-RU" sz="1800" dirty="0"/>
              <a:t>м.                     </a:t>
            </a:r>
          </a:p>
          <a:p>
            <a:pPr marL="609600" indent="-609600">
              <a:buClr>
                <a:schemeClr val="tx1"/>
              </a:buClr>
              <a:buFontTx/>
              <a:buNone/>
            </a:pPr>
            <a:endParaRPr lang="ru-RU" sz="1800" dirty="0"/>
          </a:p>
          <a:p>
            <a:pPr marL="609600" indent="-609600">
              <a:buClr>
                <a:schemeClr val="tx1"/>
              </a:buClr>
              <a:buFontTx/>
              <a:buNone/>
            </a:pPr>
            <a:r>
              <a:rPr lang="ru-RU" sz="1800" dirty="0"/>
              <a:t>                                Перемещение </a:t>
            </a:r>
            <a:r>
              <a:rPr lang="en-US" sz="1800" dirty="0"/>
              <a:t>s = s</a:t>
            </a:r>
            <a:r>
              <a:rPr lang="en-US" sz="1800" baseline="-25000" dirty="0"/>
              <a:t>1-2</a:t>
            </a:r>
            <a:r>
              <a:rPr lang="en-US" sz="1800" dirty="0"/>
              <a:t> + s</a:t>
            </a:r>
            <a:r>
              <a:rPr lang="en-US" sz="1800" baseline="-25000" dirty="0"/>
              <a:t>2-3</a:t>
            </a:r>
            <a:r>
              <a:rPr lang="en-US" sz="1800" dirty="0"/>
              <a:t> = 7 </a:t>
            </a:r>
            <a:r>
              <a:rPr lang="ru-RU" sz="1800" dirty="0"/>
              <a:t>м. </a:t>
            </a:r>
          </a:p>
        </p:txBody>
      </p:sp>
      <p:sp>
        <p:nvSpPr>
          <p:cNvPr id="7172" name="Oval 4"/>
          <p:cNvSpPr>
            <a:spLocks noChangeArrowheads="1"/>
          </p:cNvSpPr>
          <p:nvPr/>
        </p:nvSpPr>
        <p:spPr bwMode="auto">
          <a:xfrm flipH="1">
            <a:off x="2555876" y="2571750"/>
            <a:ext cx="73025" cy="52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73" name="Oval 5"/>
          <p:cNvSpPr>
            <a:spLocks noChangeArrowheads="1"/>
          </p:cNvSpPr>
          <p:nvPr/>
        </p:nvSpPr>
        <p:spPr bwMode="auto">
          <a:xfrm flipH="1">
            <a:off x="3851276" y="2571750"/>
            <a:ext cx="73025" cy="52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74" name="Oval 6"/>
          <p:cNvSpPr>
            <a:spLocks noChangeArrowheads="1"/>
          </p:cNvSpPr>
          <p:nvPr/>
        </p:nvSpPr>
        <p:spPr bwMode="auto">
          <a:xfrm flipH="1">
            <a:off x="5435601" y="2571750"/>
            <a:ext cx="73025" cy="53579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2555876" y="2356247"/>
            <a:ext cx="730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1</a:t>
            </a:r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1403351" y="2085975"/>
            <a:ext cx="730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3924301" y="2356247"/>
            <a:ext cx="730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2</a:t>
            </a:r>
          </a:p>
        </p:txBody>
      </p:sp>
      <p:sp>
        <p:nvSpPr>
          <p:cNvPr id="7178" name="Rectangle 10"/>
          <p:cNvSpPr>
            <a:spLocks noChangeArrowheads="1"/>
          </p:cNvSpPr>
          <p:nvPr/>
        </p:nvSpPr>
        <p:spPr bwMode="auto">
          <a:xfrm>
            <a:off x="5435601" y="2356247"/>
            <a:ext cx="730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3</a:t>
            </a:r>
          </a:p>
        </p:txBody>
      </p:sp>
      <p:sp>
        <p:nvSpPr>
          <p:cNvPr id="7179" name="Line 11"/>
          <p:cNvSpPr>
            <a:spLocks noChangeShapeType="1"/>
          </p:cNvSpPr>
          <p:nvPr/>
        </p:nvSpPr>
        <p:spPr bwMode="auto">
          <a:xfrm>
            <a:off x="2627313" y="2680097"/>
            <a:ext cx="2881312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80" name="Rectangle 12"/>
          <p:cNvSpPr>
            <a:spLocks noChangeArrowheads="1"/>
          </p:cNvSpPr>
          <p:nvPr/>
        </p:nvSpPr>
        <p:spPr bwMode="auto">
          <a:xfrm>
            <a:off x="3851275" y="2787254"/>
            <a:ext cx="215900" cy="145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s</a:t>
            </a:r>
            <a:endParaRPr lang="ru-RU"/>
          </a:p>
        </p:txBody>
      </p:sp>
      <p:sp>
        <p:nvSpPr>
          <p:cNvPr id="7181" name="Line 13"/>
          <p:cNvSpPr>
            <a:spLocks noChangeShapeType="1"/>
          </p:cNvSpPr>
          <p:nvPr/>
        </p:nvSpPr>
        <p:spPr bwMode="auto">
          <a:xfrm>
            <a:off x="3851275" y="2787254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82" name="Line 14"/>
          <p:cNvSpPr>
            <a:spLocks noChangeShapeType="1"/>
          </p:cNvSpPr>
          <p:nvPr/>
        </p:nvSpPr>
        <p:spPr bwMode="auto">
          <a:xfrm>
            <a:off x="2627314" y="2625329"/>
            <a:ext cx="12969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83" name="Line 15"/>
          <p:cNvSpPr>
            <a:spLocks noChangeShapeType="1"/>
          </p:cNvSpPr>
          <p:nvPr/>
        </p:nvSpPr>
        <p:spPr bwMode="auto">
          <a:xfrm>
            <a:off x="3924301" y="2625329"/>
            <a:ext cx="1584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85" name="Rectangle 17"/>
          <p:cNvSpPr>
            <a:spLocks noChangeArrowheads="1"/>
          </p:cNvSpPr>
          <p:nvPr/>
        </p:nvSpPr>
        <p:spPr bwMode="auto">
          <a:xfrm>
            <a:off x="4427538" y="2247901"/>
            <a:ext cx="431800" cy="308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s</a:t>
            </a:r>
            <a:r>
              <a:rPr lang="en-US" baseline="-25000"/>
              <a:t>2-3</a:t>
            </a:r>
            <a:endParaRPr lang="ru-RU" baseline="-25000"/>
          </a:p>
        </p:txBody>
      </p:sp>
      <p:sp>
        <p:nvSpPr>
          <p:cNvPr id="7186" name="Rectangle 18"/>
          <p:cNvSpPr>
            <a:spLocks noChangeArrowheads="1"/>
          </p:cNvSpPr>
          <p:nvPr/>
        </p:nvSpPr>
        <p:spPr bwMode="auto">
          <a:xfrm>
            <a:off x="2987675" y="2247901"/>
            <a:ext cx="431800" cy="308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s</a:t>
            </a:r>
            <a:r>
              <a:rPr lang="en-US" baseline="-25000"/>
              <a:t>1-2</a:t>
            </a:r>
            <a:endParaRPr lang="ru-RU" baseline="-25000"/>
          </a:p>
        </p:txBody>
      </p:sp>
      <p:sp>
        <p:nvSpPr>
          <p:cNvPr id="7187" name="Line 19"/>
          <p:cNvSpPr>
            <a:spLocks noChangeShapeType="1"/>
          </p:cNvSpPr>
          <p:nvPr/>
        </p:nvSpPr>
        <p:spPr bwMode="auto">
          <a:xfrm>
            <a:off x="3059114" y="2301479"/>
            <a:ext cx="1428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88" name="Line 20"/>
          <p:cNvSpPr>
            <a:spLocks noChangeShapeType="1"/>
          </p:cNvSpPr>
          <p:nvPr/>
        </p:nvSpPr>
        <p:spPr bwMode="auto">
          <a:xfrm>
            <a:off x="4500564" y="2301479"/>
            <a:ext cx="1428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7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7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2000"/>
                                        <p:tgtEl>
                                          <p:spTgt spid="7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0"/>
                                        <p:tgtEl>
                                          <p:spTgt spid="7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20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20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0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0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animBg="1"/>
      <p:bldP spid="7173" grpId="0" animBg="1"/>
      <p:bldP spid="7174" grpId="0" animBg="1"/>
      <p:bldP spid="7175" grpId="0"/>
      <p:bldP spid="7177" grpId="0"/>
      <p:bldP spid="7178" grpId="0"/>
      <p:bldP spid="7179" grpId="0" animBg="1"/>
      <p:bldP spid="7180" grpId="0"/>
      <p:bldP spid="7181" grpId="0" animBg="1"/>
      <p:bldP spid="7182" grpId="0" animBg="1"/>
      <p:bldP spid="7183" grpId="0" animBg="1"/>
      <p:bldP spid="7185" grpId="0"/>
      <p:bldP spid="7186" grpId="0"/>
      <p:bldP spid="7187" grpId="0" animBg="1"/>
      <p:bldP spid="718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marL="609600" indent="-609600"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ru-RU" sz="2000" b="1" dirty="0"/>
              <a:t>2.</a:t>
            </a:r>
            <a:r>
              <a:rPr lang="ru-RU" sz="1800" dirty="0"/>
              <a:t>       </a:t>
            </a:r>
            <a:r>
              <a:rPr lang="ru-RU" sz="2000" dirty="0"/>
              <a:t>Тело из точки 1 переместилось вправо на расстояние 3 м в точку 2, а затем переместилось влево в точку 3</a:t>
            </a:r>
            <a:r>
              <a:rPr lang="en-US" sz="2000" dirty="0"/>
              <a:t> </a:t>
            </a:r>
            <a:r>
              <a:rPr lang="ru-RU" sz="2000" dirty="0"/>
              <a:t>на расстояние 4 м. Найти путь и перемещение. </a:t>
            </a:r>
            <a:endParaRPr lang="ru-RU" sz="1800" dirty="0">
              <a:solidFill>
                <a:schemeClr val="hlink"/>
              </a:solidFill>
            </a:endParaRPr>
          </a:p>
          <a:p>
            <a:pPr marL="609600" indent="-609600">
              <a:lnSpc>
                <a:spcPct val="80000"/>
              </a:lnSpc>
              <a:buClr>
                <a:schemeClr val="tx1"/>
              </a:buClr>
            </a:pPr>
            <a:endParaRPr lang="ru-RU" sz="1800" dirty="0">
              <a:solidFill>
                <a:schemeClr val="hlink"/>
              </a:solidFill>
            </a:endParaRPr>
          </a:p>
          <a:p>
            <a:pPr marL="609600" indent="-609600">
              <a:lnSpc>
                <a:spcPct val="80000"/>
              </a:lnSpc>
              <a:buClr>
                <a:schemeClr val="tx1"/>
              </a:buClr>
            </a:pPr>
            <a:endParaRPr lang="ru-RU" sz="1800" dirty="0">
              <a:solidFill>
                <a:schemeClr val="hlink"/>
              </a:solidFill>
            </a:endParaRPr>
          </a:p>
          <a:p>
            <a:pPr marL="609600" indent="-609600">
              <a:lnSpc>
                <a:spcPct val="80000"/>
              </a:lnSpc>
              <a:buClr>
                <a:schemeClr val="tx1"/>
              </a:buClr>
            </a:pPr>
            <a:endParaRPr lang="ru-RU" sz="1800" dirty="0">
              <a:solidFill>
                <a:schemeClr val="hlink"/>
              </a:solidFill>
            </a:endParaRPr>
          </a:p>
          <a:p>
            <a:pPr marL="609600" indent="-609600">
              <a:lnSpc>
                <a:spcPct val="80000"/>
              </a:lnSpc>
              <a:buClr>
                <a:schemeClr val="tx1"/>
              </a:buClr>
            </a:pPr>
            <a:endParaRPr lang="ru-RU" sz="1800" dirty="0">
              <a:solidFill>
                <a:schemeClr val="hlink"/>
              </a:solidFill>
            </a:endParaRPr>
          </a:p>
          <a:p>
            <a:pPr marL="609600" indent="-609600">
              <a:lnSpc>
                <a:spcPct val="80000"/>
              </a:lnSpc>
              <a:buClr>
                <a:schemeClr val="tx1"/>
              </a:buClr>
            </a:pPr>
            <a:endParaRPr lang="ru-RU" sz="1800" dirty="0">
              <a:solidFill>
                <a:schemeClr val="hlink"/>
              </a:solidFill>
            </a:endParaRPr>
          </a:p>
          <a:p>
            <a:pPr marL="609600" indent="-609600">
              <a:lnSpc>
                <a:spcPct val="80000"/>
              </a:lnSpc>
              <a:buClr>
                <a:schemeClr val="hlink"/>
              </a:buClr>
              <a:buFontTx/>
              <a:buNone/>
            </a:pPr>
            <a:r>
              <a:rPr lang="ru-RU" sz="1800" dirty="0">
                <a:solidFill>
                  <a:schemeClr val="hlink"/>
                </a:solidFill>
              </a:rPr>
              <a:t>                                                                                                  </a:t>
            </a:r>
          </a:p>
          <a:p>
            <a:pPr marL="609600" indent="-609600">
              <a:lnSpc>
                <a:spcPct val="80000"/>
              </a:lnSpc>
              <a:buClr>
                <a:schemeClr val="tx1"/>
              </a:buClr>
            </a:pPr>
            <a:endParaRPr lang="ru-RU" sz="1800" dirty="0">
              <a:solidFill>
                <a:schemeClr val="hlink"/>
              </a:solidFill>
            </a:endParaRPr>
          </a:p>
          <a:p>
            <a:pPr marL="609600" indent="-609600">
              <a:lnSpc>
                <a:spcPct val="80000"/>
              </a:lnSpc>
              <a:buClr>
                <a:schemeClr val="tx1"/>
              </a:buClr>
            </a:pPr>
            <a:endParaRPr lang="ru-RU" sz="1800" dirty="0">
              <a:solidFill>
                <a:schemeClr val="hlink"/>
              </a:solidFill>
            </a:endParaRPr>
          </a:p>
          <a:p>
            <a:pPr marL="609600" indent="-609600"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ru-RU" sz="2000" dirty="0"/>
              <a:t>                                       Путь </a:t>
            </a:r>
            <a:r>
              <a:rPr lang="en-US" sz="2000" dirty="0" smtClean="0"/>
              <a:t>S</a:t>
            </a:r>
            <a:r>
              <a:rPr lang="en-US" sz="2000" dirty="0" smtClean="0"/>
              <a:t> </a:t>
            </a:r>
            <a:r>
              <a:rPr lang="en-US" sz="2000" dirty="0"/>
              <a:t>= s</a:t>
            </a:r>
            <a:r>
              <a:rPr lang="en-US" sz="2000" baseline="-25000" dirty="0"/>
              <a:t>1-2</a:t>
            </a:r>
            <a:r>
              <a:rPr lang="en-US" sz="2000" dirty="0"/>
              <a:t> + s</a:t>
            </a:r>
            <a:r>
              <a:rPr lang="en-US" sz="2000" baseline="-25000" dirty="0"/>
              <a:t>2-3</a:t>
            </a:r>
            <a:r>
              <a:rPr lang="en-US" sz="2000" dirty="0"/>
              <a:t> = 7 </a:t>
            </a:r>
            <a:r>
              <a:rPr lang="ru-RU" sz="2000" dirty="0"/>
              <a:t>м.</a:t>
            </a:r>
          </a:p>
          <a:p>
            <a:pPr marL="609600" indent="-609600"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                              Перемещение </a:t>
            </a:r>
            <a:r>
              <a:rPr lang="en-US" sz="2000" dirty="0"/>
              <a:t>s = s</a:t>
            </a:r>
            <a:r>
              <a:rPr lang="en-US" sz="2000" baseline="-25000" dirty="0"/>
              <a:t>2-3</a:t>
            </a:r>
            <a:r>
              <a:rPr lang="en-US" sz="2000" dirty="0"/>
              <a:t> </a:t>
            </a:r>
            <a:r>
              <a:rPr lang="ru-RU" sz="2000" dirty="0"/>
              <a:t>- </a:t>
            </a:r>
            <a:r>
              <a:rPr lang="en-US" sz="2000" dirty="0"/>
              <a:t>s</a:t>
            </a:r>
            <a:r>
              <a:rPr lang="en-US" sz="2000" baseline="-25000" dirty="0"/>
              <a:t>1-</a:t>
            </a:r>
            <a:r>
              <a:rPr lang="ru-RU" sz="2000" baseline="-25000" dirty="0"/>
              <a:t>2 </a:t>
            </a:r>
            <a:r>
              <a:rPr lang="en-US" sz="2000" dirty="0"/>
              <a:t> = </a:t>
            </a:r>
            <a:r>
              <a:rPr lang="ru-RU" sz="2000" dirty="0"/>
              <a:t>1</a:t>
            </a:r>
            <a:r>
              <a:rPr lang="en-US" sz="2000" dirty="0"/>
              <a:t> </a:t>
            </a:r>
            <a:r>
              <a:rPr lang="ru-RU" sz="2000" dirty="0"/>
              <a:t>м. </a:t>
            </a:r>
          </a:p>
          <a:p>
            <a:pPr marL="609600" indent="-609600">
              <a:lnSpc>
                <a:spcPct val="80000"/>
              </a:lnSpc>
              <a:buClr>
                <a:schemeClr val="tx1"/>
              </a:buClr>
            </a:pPr>
            <a:endParaRPr lang="ru-RU" sz="2000" dirty="0">
              <a:solidFill>
                <a:schemeClr val="hlink"/>
              </a:solidFill>
            </a:endParaRPr>
          </a:p>
          <a:p>
            <a:pPr marL="609600" indent="-609600">
              <a:lnSpc>
                <a:spcPct val="80000"/>
              </a:lnSpc>
            </a:pPr>
            <a:endParaRPr lang="ru-RU" sz="2000" dirty="0"/>
          </a:p>
        </p:txBody>
      </p:sp>
      <p:sp>
        <p:nvSpPr>
          <p:cNvPr id="9220" name="Oval 4"/>
          <p:cNvSpPr>
            <a:spLocks noChangeArrowheads="1"/>
          </p:cNvSpPr>
          <p:nvPr/>
        </p:nvSpPr>
        <p:spPr bwMode="auto">
          <a:xfrm flipH="1">
            <a:off x="2987675" y="2518172"/>
            <a:ext cx="71438" cy="52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21" name="Oval 5"/>
          <p:cNvSpPr>
            <a:spLocks noChangeArrowheads="1"/>
          </p:cNvSpPr>
          <p:nvPr/>
        </p:nvSpPr>
        <p:spPr bwMode="auto">
          <a:xfrm flipH="1">
            <a:off x="5003800" y="2518172"/>
            <a:ext cx="71438" cy="52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22" name="Oval 6"/>
          <p:cNvSpPr>
            <a:spLocks noChangeArrowheads="1"/>
          </p:cNvSpPr>
          <p:nvPr/>
        </p:nvSpPr>
        <p:spPr bwMode="auto">
          <a:xfrm flipH="1">
            <a:off x="2339975" y="2518172"/>
            <a:ext cx="71438" cy="52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23" name="Line 7"/>
          <p:cNvSpPr>
            <a:spLocks noChangeShapeType="1"/>
          </p:cNvSpPr>
          <p:nvPr/>
        </p:nvSpPr>
        <p:spPr bwMode="auto">
          <a:xfrm>
            <a:off x="3059114" y="2571750"/>
            <a:ext cx="19446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24" name="Line 8"/>
          <p:cNvSpPr>
            <a:spLocks noChangeShapeType="1"/>
          </p:cNvSpPr>
          <p:nvPr/>
        </p:nvSpPr>
        <p:spPr bwMode="auto">
          <a:xfrm flipH="1">
            <a:off x="2411414" y="2518172"/>
            <a:ext cx="25923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25" name="Rectangle 9"/>
          <p:cNvSpPr>
            <a:spLocks noChangeArrowheads="1"/>
          </p:cNvSpPr>
          <p:nvPr/>
        </p:nvSpPr>
        <p:spPr bwMode="auto">
          <a:xfrm>
            <a:off x="2916239" y="2571750"/>
            <a:ext cx="217487" cy="253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1</a:t>
            </a:r>
          </a:p>
        </p:txBody>
      </p:sp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5003800" y="2571750"/>
            <a:ext cx="215900" cy="253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2</a:t>
            </a:r>
          </a:p>
        </p:txBody>
      </p:sp>
      <p:sp>
        <p:nvSpPr>
          <p:cNvPr id="9227" name="Rectangle 11"/>
          <p:cNvSpPr>
            <a:spLocks noChangeArrowheads="1"/>
          </p:cNvSpPr>
          <p:nvPr/>
        </p:nvSpPr>
        <p:spPr bwMode="auto">
          <a:xfrm>
            <a:off x="2124075" y="2571750"/>
            <a:ext cx="217488" cy="253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3</a:t>
            </a:r>
          </a:p>
        </p:txBody>
      </p:sp>
      <p:sp>
        <p:nvSpPr>
          <p:cNvPr id="9228" name="Line 12"/>
          <p:cNvSpPr>
            <a:spLocks noChangeShapeType="1"/>
          </p:cNvSpPr>
          <p:nvPr/>
        </p:nvSpPr>
        <p:spPr bwMode="auto">
          <a:xfrm flipH="1">
            <a:off x="2411413" y="2571750"/>
            <a:ext cx="576262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29" name="Rectangle 13"/>
          <p:cNvSpPr>
            <a:spLocks noChangeArrowheads="1"/>
          </p:cNvSpPr>
          <p:nvPr/>
        </p:nvSpPr>
        <p:spPr bwMode="auto">
          <a:xfrm>
            <a:off x="2700338" y="2680097"/>
            <a:ext cx="2159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s</a:t>
            </a:r>
            <a:endParaRPr lang="ru-RU"/>
          </a:p>
        </p:txBody>
      </p:sp>
      <p:sp>
        <p:nvSpPr>
          <p:cNvPr id="9230" name="Line 14"/>
          <p:cNvSpPr>
            <a:spLocks noChangeShapeType="1"/>
          </p:cNvSpPr>
          <p:nvPr/>
        </p:nvSpPr>
        <p:spPr bwMode="auto">
          <a:xfrm>
            <a:off x="2771776" y="2680097"/>
            <a:ext cx="144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31" name="Rectangle 15"/>
          <p:cNvSpPr>
            <a:spLocks noChangeArrowheads="1"/>
          </p:cNvSpPr>
          <p:nvPr/>
        </p:nvSpPr>
        <p:spPr bwMode="auto">
          <a:xfrm>
            <a:off x="3635375" y="2625329"/>
            <a:ext cx="503238" cy="254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s</a:t>
            </a:r>
            <a:r>
              <a:rPr lang="en-US" baseline="-25000"/>
              <a:t>1-2</a:t>
            </a:r>
            <a:endParaRPr lang="ru-RU" baseline="-25000"/>
          </a:p>
        </p:txBody>
      </p:sp>
      <p:sp>
        <p:nvSpPr>
          <p:cNvPr id="9232" name="Line 16"/>
          <p:cNvSpPr>
            <a:spLocks noChangeShapeType="1"/>
          </p:cNvSpPr>
          <p:nvPr/>
        </p:nvSpPr>
        <p:spPr bwMode="auto">
          <a:xfrm>
            <a:off x="3708400" y="2680097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33" name="Rectangle 17"/>
          <p:cNvSpPr>
            <a:spLocks noChangeArrowheads="1"/>
          </p:cNvSpPr>
          <p:nvPr/>
        </p:nvSpPr>
        <p:spPr bwMode="auto">
          <a:xfrm>
            <a:off x="3203576" y="2247900"/>
            <a:ext cx="360363" cy="198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s</a:t>
            </a:r>
            <a:r>
              <a:rPr lang="en-US" baseline="-25000"/>
              <a:t>2-3</a:t>
            </a:r>
            <a:endParaRPr lang="ru-RU" baseline="-25000"/>
          </a:p>
        </p:txBody>
      </p:sp>
      <p:sp>
        <p:nvSpPr>
          <p:cNvPr id="9234" name="Line 18"/>
          <p:cNvSpPr>
            <a:spLocks noChangeShapeType="1"/>
          </p:cNvSpPr>
          <p:nvPr/>
        </p:nvSpPr>
        <p:spPr bwMode="auto">
          <a:xfrm>
            <a:off x="3203575" y="22479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20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20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20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20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0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20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animBg="1"/>
      <p:bldP spid="9221" grpId="0" animBg="1"/>
      <p:bldP spid="9222" grpId="0" animBg="1"/>
      <p:bldP spid="9223" grpId="0" animBg="1"/>
      <p:bldP spid="9224" grpId="0" animBg="1"/>
      <p:bldP spid="9225" grpId="0"/>
      <p:bldP spid="9226" grpId="0"/>
      <p:bldP spid="9227" grpId="0"/>
      <p:bldP spid="9228" grpId="0" animBg="1"/>
      <p:bldP spid="9229" grpId="0"/>
      <p:bldP spid="9230" grpId="0" animBg="1"/>
      <p:bldP spid="9231" grpId="0"/>
      <p:bldP spid="9232" grpId="0" animBg="1"/>
      <p:bldP spid="9233" grpId="0"/>
      <p:bldP spid="923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843558"/>
            <a:ext cx="8229600" cy="3943350"/>
          </a:xfrm>
        </p:spPr>
        <p:txBody>
          <a:bodyPr>
            <a:normAutofit lnSpcReduction="10000"/>
          </a:bodyPr>
          <a:lstStyle/>
          <a:p>
            <a:pPr marL="609600" indent="-609600">
              <a:buClr>
                <a:schemeClr val="tx1"/>
              </a:buClr>
              <a:buFontTx/>
              <a:buNone/>
            </a:pPr>
            <a:r>
              <a:rPr lang="ru-RU" sz="2000" b="1" dirty="0"/>
              <a:t>3.</a:t>
            </a:r>
            <a:r>
              <a:rPr lang="ru-RU" dirty="0"/>
              <a:t>      </a:t>
            </a:r>
            <a:r>
              <a:rPr lang="ru-RU" sz="1800" dirty="0"/>
              <a:t>Тело из точки 1 переместилось вправо на расстояние 3 м в точку 2, а затем переместилось перпендикулярно предыдущему направлению в точку 3</a:t>
            </a:r>
            <a:r>
              <a:rPr lang="en-US" sz="1800" dirty="0"/>
              <a:t> </a:t>
            </a:r>
            <a:r>
              <a:rPr lang="ru-RU" sz="1800" dirty="0"/>
              <a:t>на расстояние 4 м. Найти путь и перемещение. </a:t>
            </a:r>
            <a:endParaRPr lang="ru-RU" sz="1800" dirty="0">
              <a:solidFill>
                <a:schemeClr val="hlink"/>
              </a:solidFill>
            </a:endParaRPr>
          </a:p>
          <a:p>
            <a:pPr marL="609600" indent="-609600">
              <a:buClr>
                <a:schemeClr val="tx1"/>
              </a:buClr>
            </a:pPr>
            <a:endParaRPr lang="ru-RU" sz="1800" dirty="0">
              <a:solidFill>
                <a:schemeClr val="hlink"/>
              </a:solidFill>
            </a:endParaRPr>
          </a:p>
          <a:p>
            <a:pPr marL="609600" indent="-609600">
              <a:buClr>
                <a:schemeClr val="tx1"/>
              </a:buClr>
            </a:pPr>
            <a:endParaRPr lang="ru-RU" sz="1800" dirty="0">
              <a:solidFill>
                <a:schemeClr val="hlink"/>
              </a:solidFill>
            </a:endParaRPr>
          </a:p>
          <a:p>
            <a:pPr marL="609600" indent="-609600">
              <a:buClr>
                <a:schemeClr val="tx1"/>
              </a:buClr>
            </a:pPr>
            <a:endParaRPr lang="ru-RU" dirty="0">
              <a:solidFill>
                <a:schemeClr val="hlink"/>
              </a:solidFill>
            </a:endParaRPr>
          </a:p>
          <a:p>
            <a:pPr marL="609600" indent="-609600">
              <a:buClr>
                <a:schemeClr val="hlink"/>
              </a:buClr>
              <a:buFontTx/>
              <a:buNone/>
            </a:pPr>
            <a:endParaRPr lang="ru-RU" dirty="0">
              <a:solidFill>
                <a:schemeClr val="hlink"/>
              </a:solidFill>
            </a:endParaRPr>
          </a:p>
          <a:p>
            <a:pPr marL="609600" indent="-609600">
              <a:buClr>
                <a:schemeClr val="hlink"/>
              </a:buClr>
              <a:buFontTx/>
              <a:buNone/>
            </a:pPr>
            <a:r>
              <a:rPr lang="ru-RU" dirty="0">
                <a:solidFill>
                  <a:schemeClr val="hlink"/>
                </a:solidFill>
              </a:rPr>
              <a:t>                </a:t>
            </a:r>
            <a:r>
              <a:rPr lang="ru-RU" dirty="0" smtClean="0">
                <a:solidFill>
                  <a:schemeClr val="hlink"/>
                </a:solidFill>
              </a:rPr>
              <a:t>                                                              </a:t>
            </a:r>
            <a:endParaRPr lang="ru-RU" dirty="0">
              <a:solidFill>
                <a:schemeClr val="hlink"/>
              </a:solidFill>
            </a:endParaRPr>
          </a:p>
          <a:p>
            <a:pPr marL="609600" indent="-609600">
              <a:buClr>
                <a:schemeClr val="hlink"/>
              </a:buClr>
              <a:buFontTx/>
              <a:buNone/>
            </a:pPr>
            <a:r>
              <a:rPr lang="ru-RU" sz="1800" dirty="0"/>
              <a:t>                                 </a:t>
            </a:r>
            <a:r>
              <a:rPr lang="en-US" sz="1800" dirty="0"/>
              <a:t>s </a:t>
            </a:r>
            <a:r>
              <a:rPr lang="ru-RU" sz="1800" dirty="0"/>
              <a:t>= </a:t>
            </a:r>
            <a:r>
              <a:rPr lang="ru-RU" sz="1800" dirty="0" err="1">
                <a:cs typeface="Arial" charset="0"/>
              </a:rPr>
              <a:t>√</a:t>
            </a:r>
            <a:r>
              <a:rPr lang="en-US" sz="1800" dirty="0">
                <a:cs typeface="Arial" charset="0"/>
              </a:rPr>
              <a:t>s</a:t>
            </a:r>
            <a:r>
              <a:rPr lang="en-US" sz="1800" baseline="-25000" dirty="0">
                <a:cs typeface="Arial" charset="0"/>
              </a:rPr>
              <a:t>1</a:t>
            </a:r>
            <a:r>
              <a:rPr lang="en-US" sz="1800" baseline="30000" dirty="0">
                <a:cs typeface="Arial" charset="0"/>
              </a:rPr>
              <a:t>2</a:t>
            </a:r>
            <a:r>
              <a:rPr lang="en-US" sz="1800" dirty="0">
                <a:cs typeface="Arial" charset="0"/>
              </a:rPr>
              <a:t> + s</a:t>
            </a:r>
            <a:r>
              <a:rPr lang="en-US" sz="1800" baseline="-25000" dirty="0">
                <a:cs typeface="Arial" charset="0"/>
              </a:rPr>
              <a:t>2</a:t>
            </a:r>
            <a:r>
              <a:rPr lang="en-US" sz="1800" baseline="30000" dirty="0">
                <a:cs typeface="Arial" charset="0"/>
              </a:rPr>
              <a:t>2</a:t>
            </a:r>
            <a:r>
              <a:rPr lang="en-US" sz="1800" dirty="0">
                <a:cs typeface="Arial" charset="0"/>
              </a:rPr>
              <a:t>  = √9</a:t>
            </a:r>
            <a:r>
              <a:rPr lang="ru-RU" sz="1800" dirty="0">
                <a:cs typeface="Arial" charset="0"/>
              </a:rPr>
              <a:t>м</a:t>
            </a:r>
            <a:r>
              <a:rPr lang="ru-RU" sz="1800" baseline="30000" dirty="0">
                <a:cs typeface="Arial" charset="0"/>
              </a:rPr>
              <a:t>2</a:t>
            </a:r>
            <a:r>
              <a:rPr lang="ru-RU" sz="1800" dirty="0">
                <a:cs typeface="Arial" charset="0"/>
              </a:rPr>
              <a:t> +16м</a:t>
            </a:r>
            <a:r>
              <a:rPr lang="ru-RU" sz="1800" baseline="30000" dirty="0">
                <a:cs typeface="Arial" charset="0"/>
              </a:rPr>
              <a:t>2</a:t>
            </a:r>
            <a:r>
              <a:rPr lang="ru-RU" sz="1800" dirty="0">
                <a:cs typeface="Arial" charset="0"/>
              </a:rPr>
              <a:t> = 5 м.</a:t>
            </a:r>
          </a:p>
          <a:p>
            <a:pPr marL="609600" indent="-609600">
              <a:buClr>
                <a:schemeClr val="hlink"/>
              </a:buClr>
              <a:buFontTx/>
              <a:buNone/>
            </a:pPr>
            <a:r>
              <a:rPr lang="ru-RU" sz="1800" dirty="0">
                <a:cs typeface="Arial" charset="0"/>
              </a:rPr>
              <a:t>                                 Путь </a:t>
            </a:r>
            <a:r>
              <a:rPr lang="en-US" sz="1800" dirty="0" smtClean="0">
                <a:cs typeface="Arial" charset="0"/>
              </a:rPr>
              <a:t>S</a:t>
            </a:r>
            <a:r>
              <a:rPr lang="en-US" sz="1800" dirty="0" smtClean="0">
                <a:cs typeface="Arial" charset="0"/>
              </a:rPr>
              <a:t> </a:t>
            </a:r>
            <a:r>
              <a:rPr lang="en-US" sz="1800" dirty="0">
                <a:cs typeface="Arial" charset="0"/>
              </a:rPr>
              <a:t>= s</a:t>
            </a:r>
            <a:r>
              <a:rPr lang="en-US" sz="1800" baseline="-25000" dirty="0">
                <a:cs typeface="Arial" charset="0"/>
              </a:rPr>
              <a:t>1</a:t>
            </a:r>
            <a:r>
              <a:rPr lang="en-US" sz="1800" dirty="0">
                <a:cs typeface="Arial" charset="0"/>
              </a:rPr>
              <a:t> + s</a:t>
            </a:r>
            <a:r>
              <a:rPr lang="en-US" sz="1800" baseline="-25000" dirty="0">
                <a:cs typeface="Arial" charset="0"/>
              </a:rPr>
              <a:t>2</a:t>
            </a:r>
            <a:r>
              <a:rPr lang="en-US" sz="1800" dirty="0">
                <a:cs typeface="Arial" charset="0"/>
              </a:rPr>
              <a:t> = 7 </a:t>
            </a:r>
            <a:r>
              <a:rPr lang="ru-RU" sz="1800" dirty="0">
                <a:cs typeface="Arial" charset="0"/>
              </a:rPr>
              <a:t>м.</a:t>
            </a:r>
            <a:endParaRPr lang="en-US" sz="1800" dirty="0">
              <a:cs typeface="Arial" charset="0"/>
            </a:endParaRPr>
          </a:p>
          <a:p>
            <a:pPr marL="609600" indent="-609600"/>
            <a:endParaRPr lang="ru-RU" sz="1800" dirty="0"/>
          </a:p>
        </p:txBody>
      </p:sp>
      <p:sp>
        <p:nvSpPr>
          <p:cNvPr id="11268" name="Oval 4"/>
          <p:cNvSpPr>
            <a:spLocks noChangeArrowheads="1"/>
          </p:cNvSpPr>
          <p:nvPr/>
        </p:nvSpPr>
        <p:spPr bwMode="auto">
          <a:xfrm>
            <a:off x="2771775" y="3598069"/>
            <a:ext cx="71438" cy="54769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69" name="Oval 5"/>
          <p:cNvSpPr>
            <a:spLocks noChangeArrowheads="1"/>
          </p:cNvSpPr>
          <p:nvPr/>
        </p:nvSpPr>
        <p:spPr bwMode="auto">
          <a:xfrm>
            <a:off x="3995739" y="3598069"/>
            <a:ext cx="71437" cy="54769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70" name="Oval 6"/>
          <p:cNvSpPr>
            <a:spLocks noChangeArrowheads="1"/>
          </p:cNvSpPr>
          <p:nvPr/>
        </p:nvSpPr>
        <p:spPr bwMode="auto">
          <a:xfrm>
            <a:off x="4067175" y="2193132"/>
            <a:ext cx="71438" cy="54769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71" name="Line 7"/>
          <p:cNvSpPr>
            <a:spLocks noChangeShapeType="1"/>
          </p:cNvSpPr>
          <p:nvPr/>
        </p:nvSpPr>
        <p:spPr bwMode="auto">
          <a:xfrm>
            <a:off x="2843214" y="3651647"/>
            <a:ext cx="1152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72" name="Line 8"/>
          <p:cNvSpPr>
            <a:spLocks noChangeShapeType="1"/>
          </p:cNvSpPr>
          <p:nvPr/>
        </p:nvSpPr>
        <p:spPr bwMode="auto">
          <a:xfrm flipV="1">
            <a:off x="4067175" y="2193131"/>
            <a:ext cx="0" cy="14049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2555876" y="3598069"/>
            <a:ext cx="144463" cy="145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1</a:t>
            </a:r>
          </a:p>
        </p:txBody>
      </p:sp>
      <p:sp>
        <p:nvSpPr>
          <p:cNvPr id="11274" name="Rectangle 10"/>
          <p:cNvSpPr>
            <a:spLocks noChangeArrowheads="1"/>
          </p:cNvSpPr>
          <p:nvPr/>
        </p:nvSpPr>
        <p:spPr bwMode="auto">
          <a:xfrm>
            <a:off x="4140201" y="3543301"/>
            <a:ext cx="144463" cy="145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2</a:t>
            </a:r>
          </a:p>
        </p:txBody>
      </p:sp>
      <p:sp>
        <p:nvSpPr>
          <p:cNvPr id="11275" name="Rectangle 11"/>
          <p:cNvSpPr>
            <a:spLocks noChangeArrowheads="1"/>
          </p:cNvSpPr>
          <p:nvPr/>
        </p:nvSpPr>
        <p:spPr bwMode="auto">
          <a:xfrm>
            <a:off x="4211638" y="2247901"/>
            <a:ext cx="144462" cy="145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3</a:t>
            </a:r>
          </a:p>
        </p:txBody>
      </p:sp>
      <p:sp>
        <p:nvSpPr>
          <p:cNvPr id="11278" name="Rectangle 14"/>
          <p:cNvSpPr>
            <a:spLocks noChangeArrowheads="1"/>
          </p:cNvSpPr>
          <p:nvPr/>
        </p:nvSpPr>
        <p:spPr bwMode="auto">
          <a:xfrm>
            <a:off x="3059113" y="2787254"/>
            <a:ext cx="215900" cy="145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s</a:t>
            </a:r>
            <a:endParaRPr lang="ru-RU"/>
          </a:p>
        </p:txBody>
      </p:sp>
      <p:sp>
        <p:nvSpPr>
          <p:cNvPr id="11279" name="Line 15"/>
          <p:cNvSpPr>
            <a:spLocks noChangeShapeType="1"/>
          </p:cNvSpPr>
          <p:nvPr/>
        </p:nvSpPr>
        <p:spPr bwMode="auto">
          <a:xfrm>
            <a:off x="3059113" y="2787254"/>
            <a:ext cx="1444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80" name="Line 16"/>
          <p:cNvSpPr>
            <a:spLocks noChangeShapeType="1"/>
          </p:cNvSpPr>
          <p:nvPr/>
        </p:nvSpPr>
        <p:spPr bwMode="auto">
          <a:xfrm>
            <a:off x="3132138" y="4083844"/>
            <a:ext cx="86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81" name="Line 17"/>
          <p:cNvSpPr>
            <a:spLocks noChangeShapeType="1"/>
          </p:cNvSpPr>
          <p:nvPr/>
        </p:nvSpPr>
        <p:spPr bwMode="auto">
          <a:xfrm>
            <a:off x="4211960" y="4083918"/>
            <a:ext cx="1079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82" name="Rectangle 18"/>
          <p:cNvSpPr>
            <a:spLocks noChangeArrowheads="1"/>
          </p:cNvSpPr>
          <p:nvPr/>
        </p:nvSpPr>
        <p:spPr bwMode="auto">
          <a:xfrm>
            <a:off x="3203576" y="3651647"/>
            <a:ext cx="360363" cy="308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s</a:t>
            </a:r>
            <a:r>
              <a:rPr lang="en-US" baseline="-25000"/>
              <a:t>1</a:t>
            </a:r>
            <a:endParaRPr lang="ru-RU" baseline="-25000"/>
          </a:p>
        </p:txBody>
      </p:sp>
      <p:sp>
        <p:nvSpPr>
          <p:cNvPr id="11283" name="Line 19"/>
          <p:cNvSpPr>
            <a:spLocks noChangeShapeType="1"/>
          </p:cNvSpPr>
          <p:nvPr/>
        </p:nvSpPr>
        <p:spPr bwMode="auto">
          <a:xfrm>
            <a:off x="3276600" y="3759994"/>
            <a:ext cx="2174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84" name="Rectangle 20"/>
          <p:cNvSpPr>
            <a:spLocks noChangeArrowheads="1"/>
          </p:cNvSpPr>
          <p:nvPr/>
        </p:nvSpPr>
        <p:spPr bwMode="auto">
          <a:xfrm>
            <a:off x="4067176" y="2733676"/>
            <a:ext cx="360363" cy="308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s</a:t>
            </a:r>
            <a:r>
              <a:rPr lang="ru-RU" baseline="-25000"/>
              <a:t>2</a:t>
            </a:r>
          </a:p>
        </p:txBody>
      </p:sp>
      <p:sp>
        <p:nvSpPr>
          <p:cNvPr id="11285" name="Line 21"/>
          <p:cNvSpPr>
            <a:spLocks noChangeShapeType="1"/>
          </p:cNvSpPr>
          <p:nvPr/>
        </p:nvSpPr>
        <p:spPr bwMode="auto">
          <a:xfrm>
            <a:off x="4140201" y="2787254"/>
            <a:ext cx="1428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86" name="Line 22"/>
          <p:cNvSpPr>
            <a:spLocks noChangeShapeType="1"/>
          </p:cNvSpPr>
          <p:nvPr/>
        </p:nvSpPr>
        <p:spPr bwMode="auto">
          <a:xfrm flipV="1">
            <a:off x="2843213" y="2193131"/>
            <a:ext cx="1223962" cy="1404938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11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11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2000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1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20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000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2000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0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0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2000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2000"/>
                                        <p:tgtEl>
                                          <p:spTgt spid="11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0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2000"/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 animBg="1"/>
      <p:bldP spid="11269" grpId="0" animBg="1"/>
      <p:bldP spid="11270" grpId="0" animBg="1"/>
      <p:bldP spid="11271" grpId="0" animBg="1"/>
      <p:bldP spid="11272" grpId="0" animBg="1"/>
      <p:bldP spid="11273" grpId="0"/>
      <p:bldP spid="11274" grpId="0"/>
      <p:bldP spid="11275" grpId="0"/>
      <p:bldP spid="11278" grpId="0"/>
      <p:bldP spid="11279" grpId="0" animBg="1"/>
      <p:bldP spid="11280" grpId="0" animBg="1"/>
      <p:bldP spid="11281" grpId="0" animBg="1"/>
      <p:bldP spid="11282" grpId="0"/>
      <p:bldP spid="11283" grpId="0" animBg="1"/>
      <p:bldP spid="11284" grpId="0"/>
      <p:bldP spid="11285" grpId="0" animBg="1"/>
      <p:bldP spid="1128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Oval 3"/>
          <p:cNvSpPr>
            <a:spLocks noChangeArrowheads="1"/>
          </p:cNvSpPr>
          <p:nvPr/>
        </p:nvSpPr>
        <p:spPr bwMode="auto">
          <a:xfrm>
            <a:off x="2124076" y="2301478"/>
            <a:ext cx="73025" cy="52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83568" y="123478"/>
            <a:ext cx="8013576" cy="5020022"/>
          </a:xfrm>
          <a:noFill/>
          <a:ln/>
        </p:spPr>
        <p:txBody>
          <a:bodyPr/>
          <a:lstStyle/>
          <a:p>
            <a:pPr>
              <a:spcBef>
                <a:spcPct val="0"/>
              </a:spcBef>
              <a:buFontTx/>
              <a:buNone/>
            </a:pPr>
            <a:r>
              <a:rPr lang="ru-RU" sz="2000" b="1" dirty="0"/>
              <a:t>4.</a:t>
            </a:r>
            <a:r>
              <a:rPr lang="ru-RU" sz="1800" dirty="0"/>
              <a:t>    </a:t>
            </a:r>
            <a:r>
              <a:rPr lang="ru-RU" sz="2000" dirty="0"/>
              <a:t>Точка совершила один полный оборот по окружности радиуса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sz="2000" dirty="0"/>
              <a:t>   50 см. Найти путь и перемещение.</a:t>
            </a:r>
            <a:r>
              <a:rPr lang="en-US" sz="2000" dirty="0"/>
              <a:t> </a:t>
            </a:r>
            <a:endParaRPr lang="ru-RU" sz="2000" dirty="0">
              <a:solidFill>
                <a:schemeClr val="hlink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sz="2000" dirty="0"/>
          </a:p>
          <a:p>
            <a:pPr>
              <a:spcBef>
                <a:spcPct val="0"/>
              </a:spcBef>
              <a:buFontTx/>
              <a:buNone/>
            </a:pPr>
            <a:endParaRPr lang="ru-RU" sz="2000" dirty="0"/>
          </a:p>
          <a:p>
            <a:pPr>
              <a:spcBef>
                <a:spcPct val="0"/>
              </a:spcBef>
              <a:buFontTx/>
              <a:buNone/>
            </a:pPr>
            <a:r>
              <a:rPr lang="ru-RU" sz="1800" dirty="0"/>
              <a:t>                                                               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sz="1800" dirty="0"/>
              <a:t>                                                                  </a:t>
            </a:r>
            <a:r>
              <a:rPr lang="ru-RU" sz="1800" dirty="0" smtClean="0"/>
              <a:t>  </a:t>
            </a:r>
            <a:endParaRPr lang="ru-RU" sz="1800" dirty="0"/>
          </a:p>
          <a:p>
            <a:pPr>
              <a:spcBef>
                <a:spcPct val="0"/>
              </a:spcBef>
              <a:buFontTx/>
              <a:buNone/>
            </a:pPr>
            <a:r>
              <a:rPr lang="ru-RU" sz="1800" dirty="0"/>
              <a:t>                                                                  </a:t>
            </a:r>
            <a:r>
              <a:rPr lang="ru-RU" sz="1800" dirty="0" smtClean="0"/>
              <a:t>Перемещение  </a:t>
            </a:r>
            <a:r>
              <a:rPr lang="en-US" sz="1800" dirty="0"/>
              <a:t>s </a:t>
            </a:r>
            <a:r>
              <a:rPr lang="ru-RU" sz="1800" dirty="0"/>
              <a:t>= 0.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sz="1800" dirty="0"/>
              <a:t>                          </a:t>
            </a:r>
            <a:r>
              <a:rPr lang="ru-RU" sz="1800" dirty="0" smtClean="0"/>
              <a:t>                                        </a:t>
            </a:r>
            <a:endParaRPr lang="ru-RU" sz="1800" dirty="0"/>
          </a:p>
          <a:p>
            <a:pPr>
              <a:spcBef>
                <a:spcPct val="0"/>
              </a:spcBef>
              <a:buFontTx/>
              <a:buNone/>
            </a:pPr>
            <a:r>
              <a:rPr lang="ru-RU" sz="1800" dirty="0"/>
              <a:t>                                                                  </a:t>
            </a:r>
            <a:r>
              <a:rPr lang="ru-RU" sz="1800" dirty="0" smtClean="0"/>
              <a:t>Путь  </a:t>
            </a:r>
            <a:r>
              <a:rPr lang="en-US" sz="1800" dirty="0" smtClean="0"/>
              <a:t>S </a:t>
            </a:r>
            <a:r>
              <a:rPr lang="en-US" sz="1800" dirty="0"/>
              <a:t>=</a:t>
            </a:r>
            <a:r>
              <a:rPr lang="ru-RU" sz="1800" dirty="0"/>
              <a:t> 2</a:t>
            </a:r>
            <a:r>
              <a:rPr lang="el-GR" sz="1800" dirty="0">
                <a:cs typeface="Arial" charset="0"/>
              </a:rPr>
              <a:t>π</a:t>
            </a:r>
            <a:r>
              <a:rPr lang="en-US" sz="1800" dirty="0">
                <a:cs typeface="Arial" charset="0"/>
              </a:rPr>
              <a:t>R</a:t>
            </a:r>
            <a:r>
              <a:rPr lang="ru-RU" sz="1800" dirty="0">
                <a:cs typeface="Arial" charset="0"/>
              </a:rPr>
              <a:t>,</a:t>
            </a:r>
            <a:r>
              <a:rPr lang="ru-RU" sz="1800" dirty="0"/>
              <a:t> </a:t>
            </a:r>
            <a:r>
              <a:rPr lang="ru-RU" sz="1800" dirty="0">
                <a:cs typeface="Arial" charset="0"/>
              </a:rPr>
              <a:t>где </a:t>
            </a:r>
            <a:r>
              <a:rPr lang="el-GR" sz="1800" dirty="0">
                <a:cs typeface="Arial" charset="0"/>
              </a:rPr>
              <a:t>π</a:t>
            </a:r>
            <a:r>
              <a:rPr lang="ru-RU" sz="1800" dirty="0">
                <a:cs typeface="Arial" charset="0"/>
              </a:rPr>
              <a:t> =3,14.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sz="1800" dirty="0">
                <a:cs typeface="Arial" charset="0"/>
              </a:rPr>
              <a:t>                                     </a:t>
            </a:r>
            <a:r>
              <a:rPr lang="ru-RU" sz="1800" dirty="0" smtClean="0"/>
              <a:t> </a:t>
            </a:r>
            <a:r>
              <a:rPr lang="ru-RU" sz="1800" dirty="0" smtClean="0">
                <a:cs typeface="Arial" charset="0"/>
              </a:rPr>
              <a:t>                               </a:t>
            </a:r>
            <a:r>
              <a:rPr lang="en-US" sz="1800" dirty="0" smtClean="0">
                <a:cs typeface="Arial" charset="0"/>
              </a:rPr>
              <a:t>S</a:t>
            </a:r>
            <a:r>
              <a:rPr lang="en-US" sz="1800" dirty="0" smtClean="0">
                <a:cs typeface="Arial" charset="0"/>
              </a:rPr>
              <a:t> </a:t>
            </a:r>
            <a:r>
              <a:rPr lang="ru-RU" sz="1800" dirty="0">
                <a:cs typeface="Arial" charset="0"/>
              </a:rPr>
              <a:t>= 2∙3,14∙0,5 м = 3,14 м.</a:t>
            </a:r>
          </a:p>
          <a:p>
            <a:pPr>
              <a:spcBef>
                <a:spcPct val="0"/>
              </a:spcBef>
              <a:buFontTx/>
              <a:buNone/>
            </a:pPr>
            <a:endParaRPr lang="ru-RU" sz="1800" dirty="0"/>
          </a:p>
          <a:p>
            <a:pPr>
              <a:spcBef>
                <a:spcPct val="0"/>
              </a:spcBef>
              <a:buFontTx/>
              <a:buNone/>
            </a:pPr>
            <a:endParaRPr lang="ru-RU" sz="1800" dirty="0"/>
          </a:p>
          <a:p>
            <a:pPr>
              <a:spcBef>
                <a:spcPct val="0"/>
              </a:spcBef>
              <a:buFontTx/>
              <a:buNone/>
            </a:pPr>
            <a:r>
              <a:rPr lang="ru-RU" sz="1600" dirty="0"/>
              <a:t>                                                                </a:t>
            </a:r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2123728" y="1707654"/>
            <a:ext cx="1936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dirty="0"/>
              <a:t>1</a:t>
            </a:r>
          </a:p>
        </p:txBody>
      </p:sp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1979712" y="1707654"/>
            <a:ext cx="184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dirty="0"/>
              <a:t>2</a:t>
            </a:r>
          </a:p>
        </p:txBody>
      </p:sp>
      <p:sp>
        <p:nvSpPr>
          <p:cNvPr id="13320" name="Line 8"/>
          <p:cNvSpPr>
            <a:spLocks noChangeShapeType="1"/>
          </p:cNvSpPr>
          <p:nvPr/>
        </p:nvSpPr>
        <p:spPr bwMode="auto">
          <a:xfrm flipH="1">
            <a:off x="1115616" y="3363838"/>
            <a:ext cx="1080120" cy="52263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21" name="Rectangle 9"/>
          <p:cNvSpPr>
            <a:spLocks noChangeArrowheads="1"/>
          </p:cNvSpPr>
          <p:nvPr/>
        </p:nvSpPr>
        <p:spPr bwMode="auto">
          <a:xfrm>
            <a:off x="1403350" y="3003947"/>
            <a:ext cx="2159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R</a:t>
            </a:r>
            <a:endParaRPr lang="ru-RU"/>
          </a:p>
        </p:txBody>
      </p:sp>
      <p:sp>
        <p:nvSpPr>
          <p:cNvPr id="10" name="Oval 4"/>
          <p:cNvSpPr>
            <a:spLocks noChangeArrowheads="1"/>
          </p:cNvSpPr>
          <p:nvPr/>
        </p:nvSpPr>
        <p:spPr bwMode="auto">
          <a:xfrm>
            <a:off x="1043608" y="2283718"/>
            <a:ext cx="2232025" cy="2305050"/>
          </a:xfrm>
          <a:prstGeom prst="ellipse">
            <a:avLst/>
          </a:prstGeom>
          <a:noFill/>
          <a:ln w="31750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2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2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33 -0.00508 C 0.05886 -0.00508 0.11407 0.06821 0.11407 0.16 C 0.11407 0.25064 0.05886 0.32555 -0.00833 0.32555 C -0.07569 0.32555 -0.13003 0.25064 -0.13003 0.16 C -0.13003 0.06821 -0.07569 -0.00508 -0.00833 -0.00508 Z " pathEditMode="relative" rAng="0" ptsTypes="fffff">
                                      <p:cBhvr>
                                        <p:cTn id="21" dur="2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0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0"/>
                                        <p:tgtEl>
                                          <p:spTgt spid="133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133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133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animBg="1"/>
      <p:bldP spid="13315" grpId="1" animBg="1"/>
      <p:bldP spid="13318" grpId="0"/>
      <p:bldP spid="13319" grpId="0"/>
      <p:bldP spid="13320" grpId="0" animBg="1"/>
      <p:bldP spid="13321" grpId="0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11510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Система действий для решения задач на нахождение перемещения: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ru-RU" dirty="0" smtClean="0"/>
              <a:t>Обозначить </a:t>
            </a:r>
            <a:r>
              <a:rPr lang="ru-RU" dirty="0" smtClean="0"/>
              <a:t>начальное положение тела.</a:t>
            </a:r>
          </a:p>
          <a:p>
            <a:pPr lvl="0"/>
            <a:r>
              <a:rPr lang="ru-RU" dirty="0" smtClean="0"/>
              <a:t>Провести траекторию движения</a:t>
            </a:r>
          </a:p>
          <a:p>
            <a:pPr lvl="0"/>
            <a:r>
              <a:rPr lang="ru-RU" dirty="0" smtClean="0"/>
              <a:t>Обозначить конечное положение тела.</a:t>
            </a:r>
          </a:p>
          <a:p>
            <a:pPr lvl="0"/>
            <a:r>
              <a:rPr lang="ru-RU" dirty="0" smtClean="0"/>
              <a:t>Построить вектор перемещения.</a:t>
            </a:r>
          </a:p>
          <a:p>
            <a:pPr lvl="0"/>
            <a:r>
              <a:rPr lang="ru-RU" dirty="0" smtClean="0"/>
              <a:t>Ввести систему координат.</a:t>
            </a:r>
          </a:p>
          <a:p>
            <a:pPr lvl="0"/>
            <a:r>
              <a:rPr lang="ru-RU" dirty="0" smtClean="0"/>
              <a:t>Вычислить путь как длину траектории.</a:t>
            </a:r>
          </a:p>
          <a:p>
            <a:r>
              <a:rPr lang="ru-RU" dirty="0" smtClean="0"/>
              <a:t>Вычислить перемещение как длину вектора перемещения.</a:t>
            </a:r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Выводы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059582"/>
            <a:ext cx="8229600" cy="3394472"/>
          </a:xfrm>
        </p:spPr>
        <p:txBody>
          <a:bodyPr>
            <a:normAutofit fontScale="92500" lnSpcReduction="20000"/>
          </a:bodyPr>
          <a:lstStyle/>
          <a:p>
            <a:r>
              <a:rPr lang="ru-RU" sz="2400" dirty="0"/>
              <a:t>Путь – скалярная величина, перемещение – векторная.</a:t>
            </a:r>
          </a:p>
          <a:p>
            <a:r>
              <a:rPr lang="ru-RU" sz="2400" dirty="0"/>
              <a:t>Тело из точки 1 в точку 2 может переместиться по разным траекториям, пройдя разные пути. Перемещение может быть только одно.</a:t>
            </a:r>
          </a:p>
          <a:p>
            <a:r>
              <a:rPr lang="ru-RU" sz="2400" dirty="0"/>
              <a:t>Путь и перемещение измеряются в единицах длины (метрах, км и т.д.)</a:t>
            </a:r>
          </a:p>
          <a:p>
            <a:r>
              <a:rPr lang="ru-RU" sz="2400" dirty="0"/>
              <a:t>Путь и перемещение совпадают по численным значениям при прямолинейном движении тела в одном направлении. В остальных случаях путь больше перемещения.</a:t>
            </a:r>
          </a:p>
          <a:p>
            <a:r>
              <a:rPr lang="ru-RU" sz="2400" dirty="0"/>
              <a:t>При движении тела по замкнутой траектории его перемещение равно 0.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63935" y="226445"/>
            <a:ext cx="51478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rgbClr val="C00000"/>
                </a:solidFill>
              </a:rPr>
              <a:t>Механическое движение</a:t>
            </a: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9759" y="993271"/>
            <a:ext cx="21655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tx2"/>
                </a:solidFill>
              </a:rPr>
              <a:t>Траектория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400580" y="898139"/>
            <a:ext cx="9765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tx2"/>
                </a:solidFill>
              </a:rPr>
              <a:t>Путь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95824" y="1285658"/>
            <a:ext cx="26935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tx2"/>
                </a:solidFill>
              </a:rPr>
              <a:t>Перемещение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87528" y="3026505"/>
            <a:ext cx="30139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tx2"/>
                </a:solidFill>
              </a:rPr>
              <a:t>Система отсчета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6147" y="2816396"/>
            <a:ext cx="37759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tx2"/>
                </a:solidFill>
              </a:rPr>
              <a:t>Материальная точка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38927" y="1445141"/>
            <a:ext cx="30029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Линия, которую описывает тело в следствии своего движения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6894511" y="1377162"/>
            <a:ext cx="1988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Длина траектории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3173606" y="1746494"/>
            <a:ext cx="33476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Вектор, </a:t>
            </a:r>
            <a:r>
              <a:rPr lang="ru-RU" dirty="0" smtClean="0"/>
              <a:t>соединяющий начальное и конечное положение тела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551924" y="3288114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Тело, размерами которого в данных условиях можно пренебречь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4608512" y="349822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/>
              <a:t>система </a:t>
            </a:r>
            <a:r>
              <a:rPr lang="ru-RU" dirty="0"/>
              <a:t>координат, связанная с телом отсчета, и выбранный способ измерения времени</a:t>
            </a:r>
          </a:p>
        </p:txBody>
      </p:sp>
      <p:cxnSp>
        <p:nvCxnSpPr>
          <p:cNvPr id="17" name="Прямая со стрелкой 16"/>
          <p:cNvCxnSpPr/>
          <p:nvPr/>
        </p:nvCxnSpPr>
        <p:spPr>
          <a:xfrm flipH="1">
            <a:off x="1747911" y="730501"/>
            <a:ext cx="1008112" cy="3600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6894512" y="730501"/>
            <a:ext cx="686047" cy="2627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>
            <a:off x="4824183" y="787108"/>
            <a:ext cx="4811" cy="69580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endCxn id="8" idx="0"/>
          </p:cNvCxnSpPr>
          <p:nvPr/>
        </p:nvCxnSpPr>
        <p:spPr>
          <a:xfrm>
            <a:off x="6189382" y="787108"/>
            <a:ext cx="705130" cy="223939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endCxn id="9" idx="0"/>
          </p:cNvCxnSpPr>
          <p:nvPr/>
        </p:nvCxnSpPr>
        <p:spPr>
          <a:xfrm flipH="1">
            <a:off x="2424132" y="787108"/>
            <a:ext cx="1156940" cy="20292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51409241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5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2498</TotalTime>
  <Words>518</Words>
  <Application>Microsoft Office PowerPoint</Application>
  <PresentationFormat>Экран (16:9)</PresentationFormat>
  <Paragraphs>125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 Траектория, путь и перемещение</vt:lpstr>
      <vt:lpstr>Слайд 2</vt:lpstr>
      <vt:lpstr>  Движение: криволинейное                     прямолинейное.</vt:lpstr>
      <vt:lpstr>Слайд 4</vt:lpstr>
      <vt:lpstr>Слайд 5</vt:lpstr>
      <vt:lpstr>Слайд 6</vt:lpstr>
      <vt:lpstr>Слайд 7</vt:lpstr>
      <vt:lpstr>Решение задач на расчет пути и перемещения</vt:lpstr>
      <vt:lpstr>Слайд 9</vt:lpstr>
      <vt:lpstr>Слайд 10</vt:lpstr>
      <vt:lpstr>Слайд 11</vt:lpstr>
      <vt:lpstr>Система действий для решения задач на нахождение перемещения: </vt:lpstr>
      <vt:lpstr>Выводы</vt:lpstr>
      <vt:lpstr>Слайд 14</vt:lpstr>
    </vt:vector>
  </TitlesOfParts>
  <Company>TPM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Механическое движение. Системы отсчета. Траектория, путь и перемещение</dc:title>
  <dc:creator>USER7</dc:creator>
  <cp:lastModifiedBy>User</cp:lastModifiedBy>
  <cp:revision>128</cp:revision>
  <dcterms:created xsi:type="dcterms:W3CDTF">2013-07-31T06:25:24Z</dcterms:created>
  <dcterms:modified xsi:type="dcterms:W3CDTF">2016-09-24T16:01:51Z</dcterms:modified>
</cp:coreProperties>
</file>